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0"/>
  </p:notesMasterIdLst>
  <p:sldIdLst>
    <p:sldId id="1370" r:id="rId2"/>
    <p:sldId id="1372" r:id="rId3"/>
    <p:sldId id="257" r:id="rId4"/>
    <p:sldId id="258" r:id="rId5"/>
    <p:sldId id="260" r:id="rId6"/>
    <p:sldId id="261" r:id="rId7"/>
    <p:sldId id="1373" r:id="rId8"/>
    <p:sldId id="1374" r:id="rId9"/>
    <p:sldId id="262" r:id="rId10"/>
    <p:sldId id="1978" r:id="rId11"/>
    <p:sldId id="269" r:id="rId12"/>
    <p:sldId id="268" r:id="rId13"/>
    <p:sldId id="270" r:id="rId14"/>
    <p:sldId id="266" r:id="rId15"/>
    <p:sldId id="267" r:id="rId16"/>
    <p:sldId id="271" r:id="rId17"/>
    <p:sldId id="1976" r:id="rId18"/>
    <p:sldId id="1979" r:id="rId19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80952" autoAdjust="0"/>
  </p:normalViewPr>
  <p:slideViewPr>
    <p:cSldViewPr>
      <p:cViewPr varScale="1">
        <p:scale>
          <a:sx n="61" d="100"/>
          <a:sy n="61" d="100"/>
        </p:scale>
        <p:origin x="748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ybrid-analysis.com/sample/027cc450ef5f8c5f653329641ec1fed91f694e0d229928963b30f6b0d7d3a745/5a5f39587ca3e119f2768869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Some malware has </a:t>
            </a:r>
            <a:r>
              <a:rPr lang="en-US" sz="1200" dirty="0" err="1"/>
              <a:t>vm</a:t>
            </a:r>
            <a:r>
              <a:rPr lang="en-US" sz="1200" dirty="0"/>
              <a:t> detecting capabilities so  running it on a real machine may be a more desirable option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51DE1-F82B-46C2-A14D-8038AE4CFB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50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There are 3 network modes you need to consider when setting up a </a:t>
            </a:r>
            <a:r>
              <a:rPr lang="en-US" dirty="0" err="1"/>
              <a:t>vm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Host-only – the </a:t>
            </a:r>
            <a:r>
              <a:rPr lang="en-US" dirty="0" err="1"/>
              <a:t>vm</a:t>
            </a:r>
            <a:r>
              <a:rPr lang="en-US" dirty="0"/>
              <a:t> is assigned an IP but is only accessible by the host machine no internet access.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NAT – NAT mode will mask all network activity as if it came from your Host OS, although the VM can access external resources.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Bridged – This mode connects the </a:t>
            </a:r>
            <a:r>
              <a:rPr lang="en-US" dirty="0" err="1"/>
              <a:t>vm</a:t>
            </a:r>
            <a:r>
              <a:rPr lang="en-US" dirty="0"/>
              <a:t> directly to the LAN here it receives it’s own IP as if it were on the network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Most of the time you will want to use host only as it does not allow internet access.  And there are ways we can simulate an internet connection.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1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NTP = Network Time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85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https://www.hybrid-analysis.com/sample/027cc450ef5f8c5f653329641ec1fed91f694e0d229928963b30f6b0d7d3a745/5a5f39587ca3e119f2768869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NotPetya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78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dreafortuna.org/dfir/malware-persistence-techniqu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449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5</a:t>
            </a:r>
          </a:p>
          <a:p>
            <a:r>
              <a:rPr lang="en-US" dirty="0"/>
              <a:t>VMs and Sandboxes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BDF6CF-339C-82B1-6616-B2A9E5D7A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the malware create any new processes/threads?</a:t>
            </a:r>
          </a:p>
          <a:p>
            <a:endParaRPr lang="en-US" dirty="0"/>
          </a:p>
          <a:p>
            <a:r>
              <a:rPr lang="en-US" dirty="0"/>
              <a:t>Did the malware stop any running processes?</a:t>
            </a:r>
          </a:p>
          <a:p>
            <a:endParaRPr lang="en-US" dirty="0"/>
          </a:p>
          <a:p>
            <a:r>
              <a:rPr lang="en-US" dirty="0"/>
              <a:t>Did the malware enumerate which processes are running?</a:t>
            </a:r>
          </a:p>
          <a:p>
            <a:endParaRPr lang="en-US" dirty="0"/>
          </a:p>
          <a:p>
            <a:r>
              <a:rPr lang="en-US" dirty="0"/>
              <a:t>Did the malware modify a remote process?</a:t>
            </a:r>
          </a:p>
          <a:p>
            <a:pPr lvl="1"/>
            <a:r>
              <a:rPr lang="en-US" dirty="0"/>
              <a:t>Indicator of process injection – will talk about this later!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A99055-234A-C67F-2FFD-3AD09222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294472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23C48-00D6-4509-967A-2C502D085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files did the malware:</a:t>
            </a:r>
          </a:p>
          <a:p>
            <a:pPr lvl="1"/>
            <a:r>
              <a:rPr lang="en-US" dirty="0"/>
              <a:t>Read?</a:t>
            </a:r>
          </a:p>
          <a:p>
            <a:pPr lvl="1"/>
            <a:r>
              <a:rPr lang="en-US" dirty="0"/>
              <a:t>Create?</a:t>
            </a:r>
          </a:p>
          <a:p>
            <a:pPr lvl="1"/>
            <a:r>
              <a:rPr lang="en-US" dirty="0"/>
              <a:t>Modify?</a:t>
            </a:r>
          </a:p>
          <a:p>
            <a:pPr lvl="1"/>
            <a:r>
              <a:rPr lang="en-US" dirty="0"/>
              <a:t>Delete?</a:t>
            </a:r>
          </a:p>
          <a:p>
            <a:pPr lvl="1"/>
            <a:endParaRPr lang="en-US" dirty="0"/>
          </a:p>
          <a:p>
            <a:r>
              <a:rPr lang="en-US" dirty="0"/>
              <a:t>Common malware behavior:</a:t>
            </a:r>
          </a:p>
          <a:p>
            <a:pPr lvl="1"/>
            <a:r>
              <a:rPr lang="en-US" dirty="0"/>
              <a:t>Copy itself to another location (especially to set up persistence)</a:t>
            </a:r>
          </a:p>
          <a:p>
            <a:pPr lvl="1"/>
            <a:r>
              <a:rPr lang="en-US" dirty="0"/>
              <a:t>Delete itself after running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D04B33-8905-4A6F-BCE3-8FC99F1F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</a:t>
            </a:r>
          </a:p>
        </p:txBody>
      </p:sp>
    </p:spTree>
    <p:extLst>
      <p:ext uri="{BB962C8B-B14F-4D97-AF65-F5344CB8AC3E}">
        <p14:creationId xmlns:p14="http://schemas.microsoft.com/office/powerpoint/2010/main" val="163574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BF9DE-2956-46D6-9AF7-FA5FE28A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8416E-AEA9-45FF-8CB0-7063818FD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Network traffic generated by malware may be communications with a command and control (C&amp;C) server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Malware often beacons to C&amp;C at regular time intervals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Sandbox saves traffic in a packet capture (</a:t>
            </a:r>
            <a:r>
              <a:rPr lang="en-US" dirty="0" err="1"/>
              <a:t>pcap</a:t>
            </a:r>
            <a:r>
              <a:rPr lang="en-US" dirty="0"/>
              <a:t>) for analysis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It is important to consider false positives, because some activity (such as NTP) may look like C&amp;C</a:t>
            </a:r>
          </a:p>
        </p:txBody>
      </p:sp>
    </p:spTree>
    <p:extLst>
      <p:ext uri="{BB962C8B-B14F-4D97-AF65-F5344CB8AC3E}">
        <p14:creationId xmlns:p14="http://schemas.microsoft.com/office/powerpoint/2010/main" val="2726023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EDC4B7-C89D-48AF-B648-27E24623B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Windows Registry is used to store much of the information and settings for software programs, hardware devices, user preferences, operating system configurations, and much more</a:t>
            </a:r>
          </a:p>
          <a:p>
            <a:endParaRPr lang="en-US" dirty="0"/>
          </a:p>
          <a:p>
            <a:r>
              <a:rPr lang="en-US" dirty="0"/>
              <a:t>Malware often interacts with the registry in the following ways:</a:t>
            </a:r>
          </a:p>
          <a:p>
            <a:pPr lvl="1"/>
            <a:r>
              <a:rPr lang="en-US" dirty="0"/>
              <a:t>Query registry keys </a:t>
            </a:r>
          </a:p>
          <a:p>
            <a:pPr lvl="1"/>
            <a:r>
              <a:rPr lang="en-US" dirty="0"/>
              <a:t>Create registry keys</a:t>
            </a:r>
          </a:p>
          <a:p>
            <a:pPr lvl="1"/>
            <a:r>
              <a:rPr lang="en-US" dirty="0"/>
              <a:t>Modify registry keys</a:t>
            </a:r>
          </a:p>
          <a:p>
            <a:pPr lvl="1"/>
            <a:r>
              <a:rPr lang="en-US" dirty="0"/>
              <a:t>Delete registry keys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712D08-2C83-4297-B214-17B374029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Registry</a:t>
            </a:r>
          </a:p>
        </p:txBody>
      </p:sp>
    </p:spTree>
    <p:extLst>
      <p:ext uri="{BB962C8B-B14F-4D97-AF65-F5344CB8AC3E}">
        <p14:creationId xmlns:p14="http://schemas.microsoft.com/office/powerpoint/2010/main" val="4209825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77FD9-283C-43A1-B044-4DF91842A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568F4-D2A8-4C31-B2B5-0DC459FCB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Persistence – the ability to survive reboots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Common registry keys used for persistence: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HKEY_LOCAL_MACHINE\Software\Microsoft\Windows\CurrentVersion\Run\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HKEY_CURRENT_USER\Software\Microsoft\Windows\CurrentVersion\</a:t>
            </a:r>
            <a:r>
              <a:rPr lang="en-US" sz="1800" dirty="0" err="1"/>
              <a:t>RunOnce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HKEY_LOCAL_MACHINE\Software\Microsoft\Windows\CurrentVersion\Policies\Explorer\Run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HKEY_LOCAL_MACHINE\SYSTEM\</a:t>
            </a:r>
            <a:r>
              <a:rPr lang="en-US" sz="1800" dirty="0" err="1"/>
              <a:t>CurrentControlSet</a:t>
            </a:r>
            <a:r>
              <a:rPr lang="en-US" sz="1800" dirty="0"/>
              <a:t>\services\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Large list at </a:t>
            </a:r>
            <a:r>
              <a:rPr lang="en-US" dirty="0">
                <a:hlinkClick r:id="rId2"/>
              </a:rPr>
              <a:t>https://www.andreafortuna.org/dfir/malware-persistence-techniques/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90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BC33-C7C6-41F0-A511-32A640667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46705-D941-4ABE-8687-AC274A2B3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Global variable that provides locking for shared memory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Although used for legitimate purposes, frequently used to </a:t>
            </a:r>
            <a:r>
              <a:rPr lang="en-US" dirty="0" err="1"/>
              <a:t>to</a:t>
            </a:r>
            <a:r>
              <a:rPr lang="en-US" dirty="0"/>
              <a:t> prevent re-infecting a victim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Malware queries for a specific mutex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If it does not exist, infects system and creates that mutex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 be very unique indicators of compromise</a:t>
            </a:r>
          </a:p>
        </p:txBody>
      </p:sp>
    </p:spTree>
    <p:extLst>
      <p:ext uri="{BB962C8B-B14F-4D97-AF65-F5344CB8AC3E}">
        <p14:creationId xmlns:p14="http://schemas.microsoft.com/office/powerpoint/2010/main" val="3580291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B66AF-6D60-45C6-A663-90024A572B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Hybrid-Analysis Sandbox 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F9E70-FD34-41FC-8603-B869092940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6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036F01-9A3F-6652-7D89-818CCBF2E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often requires some kind of interaction or it will not run to completion</a:t>
            </a:r>
          </a:p>
          <a:p>
            <a:pPr lvl="1"/>
            <a:r>
              <a:rPr lang="en-US" dirty="0"/>
              <a:t>May need to run with specific command-line arguments</a:t>
            </a:r>
          </a:p>
          <a:p>
            <a:pPr lvl="1"/>
            <a:r>
              <a:rPr lang="en-US" dirty="0"/>
              <a:t>May need a response from a C&amp;C server</a:t>
            </a:r>
          </a:p>
          <a:p>
            <a:pPr lvl="1"/>
            <a:r>
              <a:rPr lang="en-US" dirty="0"/>
              <a:t>May require presence of certain registry keys</a:t>
            </a:r>
          </a:p>
          <a:p>
            <a:pPr lvl="1"/>
            <a:r>
              <a:rPr lang="en-US" dirty="0"/>
              <a:t>May only run on certain OS or have other dependencies</a:t>
            </a:r>
          </a:p>
          <a:p>
            <a:endParaRPr lang="en-US" dirty="0"/>
          </a:p>
          <a:p>
            <a:r>
              <a:rPr lang="en-US" dirty="0"/>
              <a:t>Sandbox reports contain a lot of information – up to the analyst to interpret and draw conclusions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663E68-5F3B-593B-56C1-06C54C8C2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30313"/>
            <a:ext cx="11195051" cy="1373187"/>
          </a:xfrm>
        </p:spPr>
        <p:txBody>
          <a:bodyPr/>
          <a:lstStyle/>
          <a:p>
            <a:r>
              <a:rPr lang="en-US" dirty="0"/>
              <a:t>Sandbox Drawbacks</a:t>
            </a:r>
          </a:p>
        </p:txBody>
      </p:sp>
    </p:spTree>
    <p:extLst>
      <p:ext uri="{BB962C8B-B14F-4D97-AF65-F5344CB8AC3E}">
        <p14:creationId xmlns:p14="http://schemas.microsoft.com/office/powerpoint/2010/main" val="31094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B49D923-02DC-D96D-E404-6ED0B7843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uses a variety of techniques to detect if they are being run in a sandbox</a:t>
            </a:r>
          </a:p>
          <a:p>
            <a:pPr lvl="1"/>
            <a:r>
              <a:rPr lang="en-US" dirty="0"/>
              <a:t>Sleeping for a while before performing malicious activity</a:t>
            </a:r>
          </a:p>
          <a:p>
            <a:pPr lvl="1"/>
            <a:r>
              <a:rPr lang="en-US" dirty="0"/>
              <a:t>Only running after a reboot</a:t>
            </a:r>
          </a:p>
          <a:p>
            <a:pPr lvl="1"/>
            <a:r>
              <a:rPr lang="en-US" dirty="0"/>
              <a:t>Requiring user interaction</a:t>
            </a:r>
          </a:p>
          <a:p>
            <a:pPr lvl="1"/>
            <a:r>
              <a:rPr lang="en-US" dirty="0"/>
              <a:t>Detecting that it is running in a virtual environment</a:t>
            </a:r>
          </a:p>
          <a:p>
            <a:pPr lvl="1"/>
            <a:r>
              <a:rPr lang="en-US" dirty="0"/>
              <a:t>Detecting hardware (e.g. disk space, CPU count)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6068BB-0DED-8081-74AC-A061F8863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30313"/>
            <a:ext cx="11195051" cy="1373187"/>
          </a:xfrm>
        </p:spPr>
        <p:txBody>
          <a:bodyPr/>
          <a:lstStyle/>
          <a:p>
            <a:r>
              <a:rPr lang="en-US" dirty="0"/>
              <a:t>Anti-Sandbox Techniques</a:t>
            </a:r>
          </a:p>
        </p:txBody>
      </p:sp>
    </p:spTree>
    <p:extLst>
      <p:ext uri="{BB962C8B-B14F-4D97-AF65-F5344CB8AC3E}">
        <p14:creationId xmlns:p14="http://schemas.microsoft.com/office/powerpoint/2010/main" val="175256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6F61-6C36-A55E-C695-068CEA361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a VM For Malware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F1966-D0E3-0C59-3A5F-AFE714C16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6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BEC2DE-991F-4D45-84EB-20DBF1CE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Dynamic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3C321-96D1-4259-9E33-EC4D16108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Static analysis has many limits, especially on packed malware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Packing obscures metadata, strings, executable code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Running malware exposes its behavior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How it interacts with filesystem, network, registry, </a:t>
            </a:r>
            <a:r>
              <a:rPr lang="en-US" sz="2400" dirty="0" err="1"/>
              <a:t>etc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93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8A35B-F636-4F2A-9AD5-FC03D6C01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Safe Analysis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060A-E329-44A9-9347-FB31303D8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 is very important to prepare an environment for safe dynamic analysis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Need to set up VMs to run the malware on safely without infecting our host or allowing it contact with the outside world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Some analysts run on “bare metal” machines that are air-gapped and can be reverted easily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Why would this be advantageous?</a:t>
            </a:r>
          </a:p>
        </p:txBody>
      </p:sp>
    </p:spTree>
    <p:extLst>
      <p:ext uri="{BB962C8B-B14F-4D97-AF65-F5344CB8AC3E}">
        <p14:creationId xmlns:p14="http://schemas.microsoft.com/office/powerpoint/2010/main" val="1013497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E2A1-C73D-4F16-BC0F-52FE54139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 Malware Analysis Inside a 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ADABF-216B-4A84-BEC7-5563B9AD2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order to analyze malware safely, VirtualBox’s network settings need to be configured properly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7295932-E334-4565-B16D-84A33880A6D6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514600"/>
          <a:ext cx="10591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7950">
                  <a:extLst>
                    <a:ext uri="{9D8B030D-6E8A-4147-A177-3AD203B41FA5}">
                      <a16:colId xmlns:a16="http://schemas.microsoft.com/office/drawing/2014/main" val="28369727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2144351162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518416366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1347754937"/>
                    </a:ext>
                  </a:extLst>
                </a:gridCol>
              </a:tblGrid>
              <a:tr h="57751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Networking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Host -&gt; VM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VM -&gt; 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VM -&gt; Other VMs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2546467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Not Attached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783440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2051595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Bridged Adapter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7545890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Internal 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1230951"/>
                  </a:ext>
                </a:extLst>
              </a:tr>
              <a:tr h="58553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Host-Only Adapter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✔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998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8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8ECF3-3006-4D9B-A29C-636B461E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Snapshots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E86E6-2A37-4424-8AEB-980DCF3C6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 save the state of a VM, and revert to it later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one before you run malware on your VM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Revert once you are done with your analysis</a:t>
            </a:r>
          </a:p>
        </p:txBody>
      </p:sp>
    </p:spTree>
    <p:extLst>
      <p:ext uri="{BB962C8B-B14F-4D97-AF65-F5344CB8AC3E}">
        <p14:creationId xmlns:p14="http://schemas.microsoft.com/office/powerpoint/2010/main" val="276884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6F61-6C36-A55E-C695-068CEA361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Virtualbox</a:t>
            </a:r>
            <a:r>
              <a:rPr lang="en-US"/>
              <a:t> Snapshots </a:t>
            </a:r>
            <a:r>
              <a:rPr lang="en-US" dirty="0"/>
              <a:t>Demo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F1966-D0E3-0C59-3A5F-AFE714C16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9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6F61-6C36-A55E-C695-068CEA361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Sandboxes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F1966-D0E3-0C59-3A5F-AFE714C16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24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CC296-F7B6-4581-BE84-0F5C35172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Sandboxes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0E1CC-AB80-4C89-8CD4-925529D66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Safe, isolated environment that replicates an operating system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Automatically runs malware and reports on its behavior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Processes created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Filesystem modifications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Network connections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</a:rPr>
              <a:t>Registry / system configuration changes</a:t>
            </a:r>
          </a:p>
        </p:txBody>
      </p:sp>
    </p:spTree>
    <p:extLst>
      <p:ext uri="{BB962C8B-B14F-4D97-AF65-F5344CB8AC3E}">
        <p14:creationId xmlns:p14="http://schemas.microsoft.com/office/powerpoint/2010/main" val="198812708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51442</TotalTime>
  <Words>864</Words>
  <Application>Microsoft Office PowerPoint</Application>
  <PresentationFormat>Widescreen</PresentationFormat>
  <Paragraphs>141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Garamond</vt:lpstr>
      <vt:lpstr>Times New Roman</vt:lpstr>
      <vt:lpstr>Wingdings</vt:lpstr>
      <vt:lpstr>Blank Presentation</vt:lpstr>
      <vt:lpstr>CMSC 449 Malware Analysis</vt:lpstr>
      <vt:lpstr>Using a VM For Malware Analysis</vt:lpstr>
      <vt:lpstr>The Need for Dynamic Analysis</vt:lpstr>
      <vt:lpstr>A Safe Analysis Environment</vt:lpstr>
      <vt:lpstr>Safe Malware Analysis Inside a VM</vt:lpstr>
      <vt:lpstr>Snapshots</vt:lpstr>
      <vt:lpstr>Virtualbox Snapshots Demo</vt:lpstr>
      <vt:lpstr>Sandboxes</vt:lpstr>
      <vt:lpstr>Sandboxes</vt:lpstr>
      <vt:lpstr>Processes</vt:lpstr>
      <vt:lpstr>Filesystem</vt:lpstr>
      <vt:lpstr>Network</vt:lpstr>
      <vt:lpstr>Registry</vt:lpstr>
      <vt:lpstr>Persistence</vt:lpstr>
      <vt:lpstr>Mutexes</vt:lpstr>
      <vt:lpstr>Hybrid-Analysis Sandbox Demo</vt:lpstr>
      <vt:lpstr>Sandbox Drawbacks</vt:lpstr>
      <vt:lpstr>Anti-Sandbox Techniques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Robert Joyce</cp:lastModifiedBy>
  <cp:revision>889</cp:revision>
  <cp:lastPrinted>2009-04-22T19:24:48Z</cp:lastPrinted>
  <dcterms:created xsi:type="dcterms:W3CDTF">2013-08-18T19:22:46Z</dcterms:created>
  <dcterms:modified xsi:type="dcterms:W3CDTF">2025-01-13T22:29:54Z</dcterms:modified>
</cp:coreProperties>
</file>